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12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703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ScoreSight – Predicting EPL Points Tally, Match Winners &amp; Top Assists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935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predictions for the English Premier League (EPL)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5366742"/>
            <a:ext cx="721625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Ayush | Lovely Professional University | AI Intern at Infosys springboard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280190" y="5111591"/>
            <a:ext cx="30480" cy="1090851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0820D-33E0-2EEC-7F47-D4B248609277}"/>
              </a:ext>
            </a:extLst>
          </p:cNvPr>
          <p:cNvSpPr/>
          <p:nvPr/>
        </p:nvSpPr>
        <p:spPr>
          <a:xfrm>
            <a:off x="12857259" y="7625301"/>
            <a:ext cx="1661823" cy="485029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8663"/>
            <a:ext cx="852797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Metrics &amp; Results Summary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092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Rigorous evaluation ensured the reliability and practical utility of both models.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27321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518654"/>
            <a:ext cx="3070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Match Winner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4009073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Evaluated using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(64%),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measure classification quality and balance between prediction types.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327321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99823" y="3518654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Assists Predictor Metrics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99823" y="4363403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Evaluated using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Absolute Error (MAE)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 Mean Square Error (RMSE)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quantify the magnitude of prediction errors.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327321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41925" y="3518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Insights &amp; Realism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641925" y="4009073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predictions align with domain knowledge, identifying key creative players while allowing for realistic seasonal variance and team dynamics.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71673D-4517-B2BE-8228-8833A1F78807}"/>
              </a:ext>
            </a:extLst>
          </p:cNvPr>
          <p:cNvSpPr/>
          <p:nvPr/>
        </p:nvSpPr>
        <p:spPr>
          <a:xfrm>
            <a:off x="12825454" y="7593496"/>
            <a:ext cx="1741336" cy="636104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706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reviewing this material. We can now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 to technical discussions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focusing on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details, model design considerations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opportunities for refinement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E1580-4F3A-1872-0465-CEEC67CE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951" y="6861"/>
            <a:ext cx="7881450" cy="38018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6056E-6DE9-D9BC-90DC-7C3E0A9BDC61}"/>
              </a:ext>
            </a:extLst>
          </p:cNvPr>
          <p:cNvSpPr/>
          <p:nvPr/>
        </p:nvSpPr>
        <p:spPr>
          <a:xfrm>
            <a:off x="12340425" y="7585544"/>
            <a:ext cx="2226365" cy="637195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15" y="453509"/>
            <a:ext cx="2265878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&amp; Context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77215" y="876181"/>
            <a:ext cx="10507980" cy="7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 of Forecasting Football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" y="2020133"/>
            <a:ext cx="6536769" cy="65367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4036" y="1999536"/>
            <a:ext cx="2473881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524036" y="2473643"/>
            <a:ext cx="6536769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outcomes in top-flight football leagues like the English Premier League is complex due to inherent variability, player dynamics, and external factors. Traditional analysis often relies on qualitative assessment.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24036" y="3413522"/>
            <a:ext cx="653676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Forecasting volatile match results (Win/Loss/Draw).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524036" y="3734991"/>
            <a:ext cx="653676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Quantifying individual player performance (e.g., Expected Assists).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524036" y="4056459"/>
            <a:ext cx="653676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Aggregating predictions for season-long points tallies.</a:t>
            </a:r>
            <a:endParaRPr lang="en-US" sz="12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ED77-282E-D5FA-0CD0-5944306DED69}"/>
              </a:ext>
            </a:extLst>
          </p:cNvPr>
          <p:cNvSpPr/>
          <p:nvPr/>
        </p:nvSpPr>
        <p:spPr>
          <a:xfrm>
            <a:off x="12801600" y="7641203"/>
            <a:ext cx="1828800" cy="588397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0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Scope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93790" y="1400056"/>
            <a:ext cx="907256" cy="2103715"/>
          </a:xfrm>
          <a:prstGeom prst="roundRect">
            <a:avLst>
              <a:gd name="adj" fmla="val 36002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8" y="223920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27860" y="1626870"/>
            <a:ext cx="349400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 Team Results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927860" y="2188250"/>
            <a:ext cx="64223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classification models to forecast individual match winners and subsequent league points tally for all 20 teams.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730585"/>
            <a:ext cx="907256" cy="1740813"/>
          </a:xfrm>
          <a:prstGeom prst="roundRect">
            <a:avLst>
              <a:gd name="adj" fmla="val 36002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78" y="438828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7860" y="3957399"/>
            <a:ext cx="45830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Forecast Top Player Assists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1927860" y="4518779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regression models to predict the expected number of assists for key players in the upcoming EPL season.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698212"/>
            <a:ext cx="907256" cy="1740813"/>
          </a:xfrm>
          <a:prstGeom prst="roundRect">
            <a:avLst>
              <a:gd name="adj" fmla="val 36002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278" y="635591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27860" y="5925026"/>
            <a:ext cx="396120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&amp; Evaluate Models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1927860" y="6486406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robust evaluation frameworks using historical EPL data to ensure model validity and interpretability.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7112"/>
            <a:ext cx="685871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Applications of ScoreSight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727716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72771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1985010"/>
            <a:ext cx="3712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🏆</a:t>
            </a: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Match Result Prediction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475428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high-accuracy classification model used to forecast the winner of specific fixtures. This feeds directly into the predicted final league standings and total points tally.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1727716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172771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1985010"/>
            <a:ext cx="3859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🎯</a:t>
            </a: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Player Assists Prediction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2475428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regression-based model that generates an Expected Assists (xA) metric for players, forecasting individual contributions for the new season.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87" y="4585454"/>
            <a:ext cx="2721888" cy="2721888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4585454"/>
            <a:ext cx="2721888" cy="27218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D5BD95-1EEC-4FD0-68CE-919107D6C748}"/>
              </a:ext>
            </a:extLst>
          </p:cNvPr>
          <p:cNvSpPr/>
          <p:nvPr/>
        </p:nvSpPr>
        <p:spPr>
          <a:xfrm>
            <a:off x="12833405" y="7577592"/>
            <a:ext cx="1701579" cy="588397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711" y="751761"/>
            <a:ext cx="7482007" cy="526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Overview: The Engine Room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7711" y="1700332"/>
            <a:ext cx="1315497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models were trained on comprehensive historical data spanning multiple English Premier League seasons, ensuring a robust foundation for pattern recognition.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7711" y="2822734"/>
            <a:ext cx="3753088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Feature Categories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37711" y="3428762"/>
            <a:ext cx="700373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Match Data:</a:t>
            </a: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Previous results, scorelines, and match events.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7711" y="4177070"/>
            <a:ext cx="700373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Features:</a:t>
            </a: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Current form, Home/Away advantage, strength ratings (ELO or similar).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7711" y="4925378"/>
            <a:ext cx="700373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 Statistics:</a:t>
            </a: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Goals, Shots, Key Passes, Minutes Played, and Positional data.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7711" y="5789652"/>
            <a:ext cx="700373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was sourced from reputable sports statistics APIs and publicly available datasets.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8263414" y="2849047"/>
            <a:ext cx="5636776" cy="4391620"/>
          </a:xfrm>
          <a:prstGeom prst="roundRect">
            <a:avLst>
              <a:gd name="adj" fmla="val 20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271034" y="2856667"/>
            <a:ext cx="5621536" cy="605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481893" y="2990731"/>
            <a:ext cx="126111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172105" y="2990731"/>
            <a:ext cx="69520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1296412" y="2990731"/>
            <a:ext cx="69520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2420719" y="2990731"/>
            <a:ext cx="126111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8271034" y="3462099"/>
            <a:ext cx="5621536" cy="942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481893" y="3596164"/>
            <a:ext cx="126111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A/B Strength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0172105" y="3596164"/>
            <a:ext cx="69520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Numeric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1296412" y="3596164"/>
            <a:ext cx="69520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100-2000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2420719" y="3596164"/>
            <a:ext cx="126111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 Winner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8271034" y="4404836"/>
            <a:ext cx="5621536" cy="942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481893" y="4538901"/>
            <a:ext cx="126111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Home/Away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0172105" y="4538901"/>
            <a:ext cx="69520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1296412" y="4538901"/>
            <a:ext cx="69520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 or 1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12420719" y="4538901"/>
            <a:ext cx="126111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 Winner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8271034" y="5347573"/>
            <a:ext cx="5621536" cy="942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481893" y="5481638"/>
            <a:ext cx="126111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Passes (P90)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10172105" y="5481638"/>
            <a:ext cx="69520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Numeric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1296412" y="5481638"/>
            <a:ext cx="69520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0.0-5.0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12420719" y="5481638"/>
            <a:ext cx="126111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Assists Tally</a:t>
            </a:r>
            <a:endParaRPr lang="en-US" sz="1650" dirty="0"/>
          </a:p>
        </p:txBody>
      </p:sp>
      <p:sp>
        <p:nvSpPr>
          <p:cNvPr id="30" name="Shape 28"/>
          <p:cNvSpPr/>
          <p:nvPr/>
        </p:nvSpPr>
        <p:spPr>
          <a:xfrm>
            <a:off x="8271034" y="6290310"/>
            <a:ext cx="5621536" cy="942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481893" y="6424374"/>
            <a:ext cx="126111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Minutes Played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10172105" y="6424374"/>
            <a:ext cx="69520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Numeric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11296412" y="6424374"/>
            <a:ext cx="69520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0-3420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12420719" y="6424374"/>
            <a:ext cx="126111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Assists Tally</a:t>
            </a:r>
            <a:endParaRPr lang="en-US" sz="16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375176-8ECB-C4F8-F44D-200616044E2E}"/>
              </a:ext>
            </a:extLst>
          </p:cNvPr>
          <p:cNvSpPr/>
          <p:nvPr/>
        </p:nvSpPr>
        <p:spPr>
          <a:xfrm>
            <a:off x="12650525" y="7641203"/>
            <a:ext cx="1979875" cy="534581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674" y="528995"/>
            <a:ext cx="5260062" cy="479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 Pipeline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157674" y="1224201"/>
            <a:ext cx="780145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structured approach was critical to transforming raw football data into features suitable for Machine Learning models.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674" y="2053590"/>
            <a:ext cx="958929" cy="14117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08294" y="2245281"/>
            <a:ext cx="2397443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Acquisition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308294" y="2659975"/>
            <a:ext cx="665083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Collecting raw JSON/CSV data from various sources and merging into a unified dataset.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674" y="3465314"/>
            <a:ext cx="958929" cy="14117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08294" y="3657005"/>
            <a:ext cx="2579251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 &amp; Imputation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308294" y="4071699"/>
            <a:ext cx="665083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missing values (e.g., injury gaps) and correcting inconsistencies in player names or team IDs.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674" y="4877038"/>
            <a:ext cx="958929" cy="14117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08294" y="5068729"/>
            <a:ext cx="2397443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308294" y="5483423"/>
            <a:ext cx="665083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new features such as rolling averages, goal differentials, and converting categorical data (e.g., position) using one-hot encoding.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674" y="6288762"/>
            <a:ext cx="958929" cy="141172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08294" y="6480453"/>
            <a:ext cx="2783681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Scaling &amp; Normalisation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7308294" y="6895148"/>
            <a:ext cx="665083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Applying Min-Max scaling or Standardisation to numerical features to prevent dominance by features with large magnitudes.</a:t>
            </a:r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DE066-0CDF-3982-81A6-CCC583D3D099}"/>
              </a:ext>
            </a:extLst>
          </p:cNvPr>
          <p:cNvSpPr/>
          <p:nvPr/>
        </p:nvSpPr>
        <p:spPr>
          <a:xfrm>
            <a:off x="12682331" y="7576777"/>
            <a:ext cx="1836751" cy="529114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638" y="415290"/>
            <a:ext cx="3605927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Architecture Flow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28638" y="1094899"/>
            <a:ext cx="13573125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distinct modelling approaches were deployed: Classification for match outcomes and Regression for continuous assist totals.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215" y="1506498"/>
            <a:ext cx="9289971" cy="73744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68234" y="4778922"/>
            <a:ext cx="1669466" cy="76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10555" y="2176106"/>
            <a:ext cx="2483630" cy="76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Match Data input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110555" y="3048165"/>
            <a:ext cx="2483630" cy="30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for outcome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970819" y="2176106"/>
            <a:ext cx="2483630" cy="76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Predicted Assists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970819" y="3048165"/>
            <a:ext cx="2483630" cy="30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Estimated assists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970819" y="7021633"/>
            <a:ext cx="2483630" cy="76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Player Stats input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970819" y="7893692"/>
            <a:ext cx="2483630" cy="305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 metrics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110555" y="7212502"/>
            <a:ext cx="2483630" cy="38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Match Winner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110555" y="7702823"/>
            <a:ext cx="2483630" cy="30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Predicted outcome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9006367" y="4564937"/>
            <a:ext cx="2537920" cy="76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Classification Model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006367" y="5436997"/>
            <a:ext cx="2537920" cy="30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3061435" y="4578510"/>
            <a:ext cx="2537921" cy="76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Regression Model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3061435" y="5450569"/>
            <a:ext cx="2537921" cy="305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Regression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528638" y="9050893"/>
            <a:ext cx="13573125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modular architecture allows for specialized tuning of each predictor based on its unique performance metrics and feature requirements.</a:t>
            </a:r>
            <a:endParaRPr lang="en-US" sz="11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7116C8-3972-6BE9-775C-12AD39657C8A}"/>
              </a:ext>
            </a:extLst>
          </p:cNvPr>
          <p:cNvSpPr/>
          <p:nvPr/>
        </p:nvSpPr>
        <p:spPr>
          <a:xfrm>
            <a:off x="12650525" y="7378810"/>
            <a:ext cx="1908313" cy="820273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319468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Dive: Predictor One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30925" y="1109424"/>
            <a:ext cx="9427131" cy="915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50"/>
              </a:lnSpc>
              <a:buNone/>
            </a:pPr>
            <a:r>
              <a:rPr lang="en-US" sz="5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🏆</a:t>
            </a:r>
            <a:r>
              <a:rPr lang="en-US" sz="5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Match Winner Predictor</a:t>
            </a:r>
            <a:endParaRPr lang="en-US" sz="5650" dirty="0"/>
          </a:p>
        </p:txBody>
      </p:sp>
      <p:sp>
        <p:nvSpPr>
          <p:cNvPr id="4" name="Text 2"/>
          <p:cNvSpPr/>
          <p:nvPr/>
        </p:nvSpPr>
        <p:spPr>
          <a:xfrm>
            <a:off x="730925" y="2547461"/>
            <a:ext cx="3681651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Classification Approach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30925" y="3147774"/>
            <a:ext cx="7697391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Type: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Ensemble method (Random Forest Classifier) was used for its robustness against overfitting and ability to handle non-linear relationships.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0925" y="4223028"/>
            <a:ext cx="769739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Features: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Incorporating weighted historical performance and home/away factor proved most influential.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30925" y="4964192"/>
            <a:ext cx="769739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Highlight: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model achieved </a:t>
            </a: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64% accuracy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the unseen test set, significantly outperforming random chance.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0925" y="5867281"/>
            <a:ext cx="7697391" cy="1555552"/>
          </a:xfrm>
          <a:prstGeom prst="roundRect">
            <a:avLst>
              <a:gd name="adj" fmla="val 5639"/>
            </a:avLst>
          </a:prstGeom>
          <a:solidFill>
            <a:srgbClr val="0A004D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60" y="6181725"/>
            <a:ext cx="260985" cy="20883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409581" y="6128266"/>
            <a:ext cx="6809899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64% accuracy is a strong result considering the highly stochastic nature of EPL match outcomes, where draws and unexpected results are common.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285" y="2573536"/>
            <a:ext cx="4961811" cy="49618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E3E193-F535-ACBE-A1F3-21BB3AF19458}"/>
              </a:ext>
            </a:extLst>
          </p:cNvPr>
          <p:cNvSpPr/>
          <p:nvPr/>
        </p:nvSpPr>
        <p:spPr>
          <a:xfrm>
            <a:off x="12825454" y="7641203"/>
            <a:ext cx="1701579" cy="532738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997" y="427434"/>
            <a:ext cx="239137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Dive: Predictor Two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43997" y="825698"/>
            <a:ext cx="7037784" cy="6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🎯</a:t>
            </a:r>
            <a:r>
              <a:rPr lang="en-US" sz="4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Player Assists Predictor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543997" y="1899761"/>
            <a:ext cx="245233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Regression Approach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543997" y="2346484"/>
            <a:ext cx="5885498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Type: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Multivariate Linear Regression, chosen for interpretability and speed, predicting a continuous numerical output.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3997" y="2898219"/>
            <a:ext cx="5885498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Features: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Focused heavily on creative metrics like "Key Passes per 90 Minutes" and "Previous Season's Assist Count".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3997" y="3449955"/>
            <a:ext cx="5885498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Generates a clear, actionable forecast for the expected assist tally for any given player in the upcoming season.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09" y="1919168"/>
            <a:ext cx="7277695" cy="72776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FABC9B-2534-2E4B-49DD-BD17A29CFCBF}"/>
              </a:ext>
            </a:extLst>
          </p:cNvPr>
          <p:cNvSpPr/>
          <p:nvPr/>
        </p:nvSpPr>
        <p:spPr>
          <a:xfrm>
            <a:off x="14093904" y="7601447"/>
            <a:ext cx="453224" cy="628153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852</Words>
  <Application>Microsoft Office PowerPoint</Application>
  <PresentationFormat>Custom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Ayush .</dc:creator>
  <cp:lastModifiedBy>Ayush .</cp:lastModifiedBy>
  <cp:revision>2</cp:revision>
  <dcterms:created xsi:type="dcterms:W3CDTF">2025-10-05T18:46:42Z</dcterms:created>
  <dcterms:modified xsi:type="dcterms:W3CDTF">2025-10-05T18:56:20Z</dcterms:modified>
</cp:coreProperties>
</file>